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718" r:id="rId2"/>
    <p:sldMasterId id="2147483706" r:id="rId3"/>
    <p:sldMasterId id="2147483680" r:id="rId4"/>
    <p:sldMasterId id="2147483694" r:id="rId5"/>
  </p:sldMasterIdLst>
  <p:notesMasterIdLst>
    <p:notesMasterId r:id="rId18"/>
  </p:notesMasterIdLst>
  <p:sldIdLst>
    <p:sldId id="281" r:id="rId6"/>
    <p:sldId id="283" r:id="rId7"/>
    <p:sldId id="284" r:id="rId8"/>
    <p:sldId id="285" r:id="rId9"/>
    <p:sldId id="286" r:id="rId10"/>
    <p:sldId id="287" r:id="rId11"/>
    <p:sldId id="288" r:id="rId12"/>
    <p:sldId id="257" r:id="rId13"/>
    <p:sldId id="259" r:id="rId14"/>
    <p:sldId id="258" r:id="rId15"/>
    <p:sldId id="260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42B0"/>
    <a:srgbClr val="ECDA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4E6AE-DEE8-49BE-BB8B-C60B2D0965F0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0A2E1-F7BB-4796-A099-BDC4DAB9B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35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7F5745-0305-422B-B8EC-3E9EC66DDCD9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7709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C273EB-2D62-4DF4-AE3D-2386930B3230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7538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781BD7-5DCC-4D7F-A32B-0D36E796463F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7674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8920E3-A0F0-4025-8C9E-445062B79BDA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0400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2AA1E6-D77A-4800-B5F7-A4C144B184AF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25321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871748-12DD-4610-A201-7A8974F629DA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7797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4843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56AAE-4FE4-4DD4-968E-DB129CDC2A43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02C0-67D9-4D71-B270-F6FDECE69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2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56AAE-4FE4-4DD4-968E-DB129CDC2A43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02C0-67D9-4D71-B270-F6FDECE69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184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56AAE-4FE4-4DD4-968E-DB129CDC2A43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02C0-67D9-4D71-B270-F6FDECE69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033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56AAE-4FE4-4DD4-968E-DB129CDC2A43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02C0-67D9-4D71-B270-F6FDECE69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671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56AAE-4FE4-4DD4-968E-DB129CDC2A43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02C0-67D9-4D71-B270-F6FDECE69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107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56AAE-4FE4-4DD4-968E-DB129CDC2A43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02C0-67D9-4D71-B270-F6FDECE69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799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56AAE-4FE4-4DD4-968E-DB129CDC2A43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02C0-67D9-4D71-B270-F6FDECE69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9191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56AAE-4FE4-4DD4-968E-DB129CDC2A43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02C0-67D9-4D71-B270-F6FDECE69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9838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0A27-FE35-4DDD-A1E9-842605BBF5F3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32F4E-EF61-41B7-8468-430DF9302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45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0A27-FE35-4DDD-A1E9-842605BBF5F3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32F4E-EF61-41B7-8468-430DF9302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123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Comic Sans MS" pitchFamily="66" charset="0"/>
              </a:rPr>
              <a:t>How </a:t>
            </a:r>
            <a:r>
              <a:rPr lang="en-GB" b="1" u="sng" dirty="0">
                <a:latin typeface="Comic Sans MS" pitchFamily="66" charset="0"/>
              </a:rPr>
              <a:t>confident</a:t>
            </a:r>
            <a:r>
              <a:rPr lang="en-GB" dirty="0">
                <a:latin typeface="Comic Sans MS" pitchFamily="66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dirty="0">
                <a:latin typeface="Comic Sans MS" pitchFamily="66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red</a:t>
            </a:r>
            <a:r>
              <a:rPr lang="en-GB" dirty="0">
                <a:latin typeface="Comic Sans MS" pitchFamily="66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Comic Sans MS" pitchFamily="66" charset="0"/>
              </a:rPr>
              <a:t>amber</a:t>
            </a:r>
            <a:r>
              <a:rPr lang="en-GB" dirty="0">
                <a:latin typeface="Comic Sans MS" pitchFamily="66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Comic Sans MS" pitchFamily="66" charset="0"/>
              </a:rPr>
              <a:t>green</a:t>
            </a:r>
            <a:r>
              <a:rPr lang="en-GB" dirty="0">
                <a:latin typeface="Comic Sans MS" pitchFamily="66" charset="0"/>
              </a:rPr>
              <a:t> in your book!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b="1" dirty="0">
                <a:latin typeface="Comic Sans MS" pitchFamily="66" charset="0"/>
              </a:rPr>
              <a:t>Complete the corresponding activity </a:t>
            </a:r>
            <a:r>
              <a:rPr lang="en-GB" b="1" dirty="0">
                <a:latin typeface="Comic Sans MS" pitchFamily="66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Comic Sans MS" pitchFamily="66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6339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0A27-FE35-4DDD-A1E9-842605BBF5F3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32F4E-EF61-41B7-8468-430DF9302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691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0A27-FE35-4DDD-A1E9-842605BBF5F3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32F4E-EF61-41B7-8468-430DF9302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076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0A27-FE35-4DDD-A1E9-842605BBF5F3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32F4E-EF61-41B7-8468-430DF9302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4053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0A27-FE35-4DDD-A1E9-842605BBF5F3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32F4E-EF61-41B7-8468-430DF9302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5126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0A27-FE35-4DDD-A1E9-842605BBF5F3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32F4E-EF61-41B7-8468-430DF9302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72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0A27-FE35-4DDD-A1E9-842605BBF5F3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32F4E-EF61-41B7-8468-430DF9302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293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0A27-FE35-4DDD-A1E9-842605BBF5F3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32F4E-EF61-41B7-8468-430DF9302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8839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0A27-FE35-4DDD-A1E9-842605BBF5F3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32F4E-EF61-41B7-8468-430DF9302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894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0A27-FE35-4DDD-A1E9-842605BBF5F3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32F4E-EF61-41B7-8468-430DF9302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498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3623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icrosoft YaHei" charset="-122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3 things you knew already</a:t>
              </a:r>
              <a:endParaRPr lang="en-GB" dirty="0">
                <a:latin typeface="Comic Sans MS" pitchFamily="66" charset="0"/>
              </a:endParaRP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996956"/>
              <a:ext cx="2111960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2 things you learnt today</a:t>
              </a:r>
              <a:endParaRPr lang="en-GB" dirty="0">
                <a:latin typeface="Comic Sans MS" pitchFamily="66" charset="0"/>
              </a:endParaRP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412779"/>
              <a:ext cx="2292751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1 question about today’s topic</a:t>
              </a:r>
              <a:endParaRPr lang="en-GB" dirty="0"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2195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 smtClean="0">
                <a:latin typeface="Comic Sans MS" pitchFamily="66" charset="0"/>
              </a:rPr>
              <a:t>Probing questions to check understanding:</a:t>
            </a:r>
          </a:p>
          <a:p>
            <a:endParaRPr lang="en-GB" sz="2000" u="none" dirty="0" smtClean="0">
              <a:latin typeface="Comic Sans MS" pitchFamily="66" charset="0"/>
            </a:endParaRPr>
          </a:p>
          <a:p>
            <a:endParaRPr lang="en-GB" sz="2000" u="none" dirty="0" smtClean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3635896" y="1052736"/>
            <a:ext cx="2304256" cy="461665"/>
          </a:xfrm>
          <a:prstGeom prst="rect">
            <a:avLst/>
          </a:prstGeom>
          <a:solidFill>
            <a:srgbClr val="ECDAF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Kipkirui</a:t>
            </a:r>
            <a:r>
              <a:rPr lang="en-US" sz="2400" baseline="0" dirty="0" smtClean="0"/>
              <a:t> Towett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32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BY: KIPKIRUI TOWETT.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AF217-A130-4D43-8BCF-AFD3D67F67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TextBox 4"/>
          <p:cNvSpPr txBox="1"/>
          <p:nvPr userDrawn="1"/>
        </p:nvSpPr>
        <p:spPr>
          <a:xfrm>
            <a:off x="179512" y="188640"/>
            <a:ext cx="1728192" cy="707886"/>
          </a:xfrm>
          <a:prstGeom prst="rect">
            <a:avLst/>
          </a:prstGeom>
          <a:solidFill>
            <a:srgbClr val="ECDAF1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Form</a:t>
            </a:r>
            <a:r>
              <a:rPr lang="en-US" sz="4000" baseline="0" dirty="0" smtClean="0"/>
              <a:t> 4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930577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C760-6A1E-4F6D-98C3-B85080619F04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CBE3-0F3D-4B07-8A6F-BE5222FFC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2861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C760-6A1E-4F6D-98C3-B85080619F04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CBE3-0F3D-4B07-8A6F-BE5222FFC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945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C760-6A1E-4F6D-98C3-B85080619F04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CBE3-0F3D-4B07-8A6F-BE5222FFC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79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C760-6A1E-4F6D-98C3-B85080619F04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CBE3-0F3D-4B07-8A6F-BE5222FFC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942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C760-6A1E-4F6D-98C3-B85080619F04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CBE3-0F3D-4B07-8A6F-BE5222FFC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6513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C760-6A1E-4F6D-98C3-B85080619F04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CBE3-0F3D-4B07-8A6F-BE5222FFC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0633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C760-6A1E-4F6D-98C3-B85080619F04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CBE3-0F3D-4B07-8A6F-BE5222FFC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82503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C760-6A1E-4F6D-98C3-B85080619F04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CBE3-0F3D-4B07-8A6F-BE5222FFC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49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2195" y="1052736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 smtClean="0">
                <a:latin typeface="Comic Sans MS" pitchFamily="66" charset="0"/>
              </a:rPr>
              <a:t>Plenary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52882" y="2060847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itchFamily="66" charset="0"/>
              </a:rPr>
              <a:t>2 stars (</a:t>
            </a:r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)</a:t>
            </a:r>
            <a:r>
              <a:rPr lang="en-GB" sz="2400" dirty="0" smtClean="0">
                <a:latin typeface="Comic Sans MS" pitchFamily="66" charset="0"/>
              </a:rPr>
              <a:t> and a wish (</a:t>
            </a:r>
            <a:r>
              <a:rPr lang="en-GB" sz="2400" b="1" dirty="0" smtClean="0">
                <a:latin typeface="Comic Sans MS" pitchFamily="66" charset="0"/>
                <a:sym typeface="Wingdings"/>
              </a:rPr>
              <a:t>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)</a:t>
            </a:r>
          </a:p>
          <a:p>
            <a:pPr algn="ctr"/>
            <a:endParaRPr lang="en-GB" sz="2400" dirty="0" smtClean="0">
              <a:latin typeface="Comic Sans MS" pitchFamily="66" charset="0"/>
            </a:endParaRPr>
          </a:p>
          <a:p>
            <a:pPr algn="ctr"/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I am good at...</a:t>
            </a:r>
          </a:p>
          <a:p>
            <a:pPr algn="ctr"/>
            <a:endParaRPr lang="en-GB" sz="2400" dirty="0" smtClean="0">
              <a:latin typeface="Comic Sans MS" pitchFamily="66" charset="0"/>
              <a:sym typeface="Wingdings"/>
            </a:endParaRPr>
          </a:p>
          <a:p>
            <a:pPr algn="ctr"/>
            <a:r>
              <a:rPr lang="en-GB" sz="2400" b="1" dirty="0" smtClean="0">
                <a:latin typeface="Comic Sans MS" pitchFamily="66" charset="0"/>
                <a:sym typeface="Wingdings"/>
              </a:rPr>
              <a:t>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Something I need to work on is...</a:t>
            </a:r>
          </a:p>
          <a:p>
            <a:pPr algn="ctr"/>
            <a:endParaRPr lang="en-GB" sz="24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271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C760-6A1E-4F6D-98C3-B85080619F04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CBE3-0F3D-4B07-8A6F-BE5222FFC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29910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C760-6A1E-4F6D-98C3-B85080619F04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CBE3-0F3D-4B07-8A6F-BE5222FFC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06291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C760-6A1E-4F6D-98C3-B85080619F04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5CBE3-0F3D-4B07-8A6F-BE5222FFC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120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4243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BY: KIPKIRUI TOWETT.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AF217-A130-4D43-8BCF-AFD3D67F67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964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56AAE-4FE4-4DD4-968E-DB129CDC2A43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02C0-67D9-4D71-B270-F6FDECE69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112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56AAE-4FE4-4DD4-968E-DB129CDC2A43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02C0-67D9-4D71-B270-F6FDECE69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312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56AAE-4FE4-4DD4-968E-DB129CDC2A43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02C0-67D9-4D71-B270-F6FDECE69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10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Comic Sans MS" pitchFamily="66" charset="0"/>
              </a:rPr>
              <a:pPr algn="ctr"/>
              <a:t>Wednesday, 01 May 2019</a:t>
            </a:fld>
            <a:endParaRPr lang="en-GB" sz="1600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51721" y="372730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itchFamily="66" charset="0"/>
              </a:rPr>
              <a:t>Loci</a:t>
            </a:r>
          </a:p>
          <a:p>
            <a:pPr algn="ctr"/>
            <a:r>
              <a:rPr lang="en-GB" sz="1600" dirty="0" smtClean="0">
                <a:latin typeface="Comic Sans MS" pitchFamily="66" charset="0"/>
              </a:rPr>
              <a:t>Presented by: Towett Kipkirui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46411" y="5947972"/>
            <a:ext cx="69180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 smtClean="0">
                <a:latin typeface="Comic Sans MS" pitchFamily="66" charset="0"/>
              </a:rPr>
              <a:t>Keywords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 smtClean="0">
                <a:latin typeface="Comic Sans MS" pitchFamily="66" charset="0"/>
              </a:rPr>
              <a:t>Loci, distance, bisect, perpendicular,</a:t>
            </a:r>
            <a:r>
              <a:rPr lang="en-GB" sz="1600" baseline="0" dirty="0" smtClean="0">
                <a:latin typeface="Comic Sans MS" pitchFamily="66" charset="0"/>
              </a:rPr>
              <a:t> angle, line, construct, radius, centre, equidistant, region</a:t>
            </a:r>
            <a:endParaRPr lang="en-GB" sz="1600" dirty="0" smtClean="0">
              <a:latin typeface="Comic Sans MS" pitchFamily="66" charset="0"/>
            </a:endParaRPr>
          </a:p>
          <a:p>
            <a:endParaRPr lang="en-GB" sz="1600" dirty="0"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 smtClean="0">
                <a:latin typeface="Comic Sans MS" pitchFamily="66" charset="0"/>
              </a:rPr>
              <a:t>Lesson Objectives</a:t>
            </a:r>
            <a:r>
              <a:rPr lang="en-GB" sz="1600" dirty="0" smtClean="0">
                <a:latin typeface="Comic Sans MS" pitchFamily="66" charset="0"/>
              </a:rPr>
              <a:t>: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9513" y="1844824"/>
            <a:ext cx="171449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 smtClean="0">
                <a:latin typeface="Comic Sans MS" pitchFamily="66" charset="0"/>
              </a:rPr>
              <a:t>Developing students will be able to draw</a:t>
            </a:r>
            <a:r>
              <a:rPr lang="en-GB" sz="1400" baseline="0" dirty="0" smtClean="0">
                <a:latin typeface="Comic Sans MS" pitchFamily="66" charset="0"/>
              </a:rPr>
              <a:t> simple loci</a:t>
            </a:r>
            <a:r>
              <a:rPr lang="en-GB" sz="1400" dirty="0" smtClean="0">
                <a:latin typeface="Comic Sans MS" pitchFamily="66" charset="0"/>
              </a:rPr>
              <a:t>.</a:t>
            </a:r>
          </a:p>
          <a:p>
            <a:endParaRPr lang="en-GB" sz="1400" dirty="0" smtClean="0">
              <a:latin typeface="Comic Sans MS" pitchFamily="66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 smtClean="0">
                <a:latin typeface="Comic Sans MS" pitchFamily="66" charset="0"/>
              </a:rPr>
              <a:t>Secure students will be able to solve problems involving</a:t>
            </a:r>
            <a:r>
              <a:rPr lang="en-GB" sz="1400" baseline="0" dirty="0" smtClean="0">
                <a:latin typeface="Comic Sans MS" pitchFamily="66" charset="0"/>
              </a:rPr>
              <a:t> multiple loci</a:t>
            </a:r>
            <a:r>
              <a:rPr lang="en-GB" sz="1400" dirty="0" smtClean="0">
                <a:latin typeface="Comic Sans MS" pitchFamily="66" charset="0"/>
              </a:rPr>
              <a:t>.</a:t>
            </a:r>
          </a:p>
          <a:p>
            <a:endParaRPr lang="en-GB" sz="1400" dirty="0" smtClean="0">
              <a:latin typeface="Comic Sans MS" pitchFamily="66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 smtClean="0">
                <a:latin typeface="Comic Sans MS" pitchFamily="66" charset="0"/>
              </a:rPr>
              <a:t>Excelling students will be able to solve worded</a:t>
            </a:r>
            <a:r>
              <a:rPr lang="en-GB" sz="1400" baseline="0" dirty="0" smtClean="0">
                <a:latin typeface="Comic Sans MS" pitchFamily="66" charset="0"/>
              </a:rPr>
              <a:t> problems involving loci</a:t>
            </a:r>
            <a:r>
              <a:rPr lang="en-GB" sz="1400" dirty="0" smtClean="0">
                <a:latin typeface="Comic Sans MS" pitchFamily="66" charset="0"/>
              </a:rPr>
              <a:t>.</a:t>
            </a:r>
          </a:p>
          <a:p>
            <a:endParaRPr lang="en-GB" sz="14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179512" y="188640"/>
            <a:ext cx="1728192" cy="707886"/>
          </a:xfrm>
          <a:prstGeom prst="rect">
            <a:avLst/>
          </a:prstGeom>
          <a:solidFill>
            <a:srgbClr val="ECDAF1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Form</a:t>
            </a:r>
            <a:r>
              <a:rPr lang="en-US" sz="4000" baseline="0" dirty="0" smtClean="0"/>
              <a:t> 4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86613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90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56AAE-4FE4-4DD4-968E-DB129CDC2A43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C02C0-67D9-4D71-B270-F6FDECE69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60A27-FE35-4DDD-A1E9-842605BBF5F3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32F4E-EF61-41B7-8468-430DF9302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29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Comic Sans MS" pitchFamily="66" charset="0"/>
              </a:rPr>
              <a:pPr algn="ctr"/>
              <a:t>Wednesday, 01 May 2019</a:t>
            </a:fld>
            <a:endParaRPr lang="en-GB" sz="16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51721" y="372730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omic Sans MS" pitchFamily="66" charset="0"/>
              </a:rPr>
              <a:t>Loci</a:t>
            </a:r>
          </a:p>
          <a:p>
            <a:pPr algn="ctr"/>
            <a:r>
              <a:rPr lang="en-GB" sz="1600" dirty="0" smtClean="0">
                <a:latin typeface="Comic Sans MS" pitchFamily="66" charset="0"/>
              </a:rPr>
              <a:t>Presented</a:t>
            </a:r>
            <a:r>
              <a:rPr lang="en-GB" sz="1600" baseline="0" dirty="0" smtClean="0">
                <a:latin typeface="Comic Sans MS" pitchFamily="66" charset="0"/>
              </a:rPr>
              <a:t> by: Kipkirui Towett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179512" y="188640"/>
            <a:ext cx="1728192" cy="707886"/>
          </a:xfrm>
          <a:prstGeom prst="rect">
            <a:avLst/>
          </a:prstGeom>
          <a:solidFill>
            <a:srgbClr val="ECDAF1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Form</a:t>
            </a:r>
            <a:r>
              <a:rPr lang="en-US" sz="4000" baseline="0" dirty="0" smtClean="0"/>
              <a:t> 4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81609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91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DC760-6A1E-4F6D-98C3-B85080619F04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5CBE3-0F3D-4B07-8A6F-BE5222FFC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105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2092472" y="1052736"/>
            <a:ext cx="681192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Before you begin make sure you have the following equipment:</a:t>
            </a:r>
            <a:endParaRPr lang="en-GB" altLang="en-US" dirty="0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5796136" y="1916832"/>
            <a:ext cx="2743631" cy="1656184"/>
            <a:chOff x="2970" y="1389"/>
            <a:chExt cx="1996" cy="1134"/>
          </a:xfrm>
        </p:grpSpPr>
        <p:sp>
          <p:nvSpPr>
            <p:cNvPr id="4" name="Text Box 7"/>
            <p:cNvSpPr txBox="1">
              <a:spLocks noChangeArrowheads="1"/>
            </p:cNvSpPr>
            <p:nvPr/>
          </p:nvSpPr>
          <p:spPr bwMode="auto">
            <a:xfrm>
              <a:off x="3106" y="2190"/>
              <a:ext cx="172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/>
                <a:t>A protractor</a:t>
              </a:r>
              <a:endParaRPr lang="en-GB" altLang="en-US"/>
            </a:p>
          </p:txBody>
        </p:sp>
        <p:pic>
          <p:nvPicPr>
            <p:cNvPr id="5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1" y="1454"/>
              <a:ext cx="1255" cy="7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AutoShape 9"/>
            <p:cNvSpPr>
              <a:spLocks noChangeArrowheads="1"/>
            </p:cNvSpPr>
            <p:nvPr/>
          </p:nvSpPr>
          <p:spPr bwMode="auto">
            <a:xfrm>
              <a:off x="2970" y="1389"/>
              <a:ext cx="1996" cy="1134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2260417" y="1916832"/>
            <a:ext cx="2743631" cy="1772702"/>
            <a:chOff x="431" y="1389"/>
            <a:chExt cx="1996" cy="1326"/>
          </a:xfrm>
        </p:grpSpPr>
        <p:sp>
          <p:nvSpPr>
            <p:cNvPr id="8" name="Text Box 11"/>
            <p:cNvSpPr txBox="1">
              <a:spLocks noChangeArrowheads="1"/>
            </p:cNvSpPr>
            <p:nvPr/>
          </p:nvSpPr>
          <p:spPr bwMode="auto">
            <a:xfrm>
              <a:off x="566" y="2024"/>
              <a:ext cx="1725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dirty="0"/>
                <a:t>A ruler marked in cm and mm</a:t>
              </a:r>
              <a:endParaRPr lang="en-GB" altLang="en-US" dirty="0"/>
            </a:p>
          </p:txBody>
        </p:sp>
        <p:sp>
          <p:nvSpPr>
            <p:cNvPr id="9" name="AutoShape 12"/>
            <p:cNvSpPr>
              <a:spLocks noChangeArrowheads="1"/>
            </p:cNvSpPr>
            <p:nvPr/>
          </p:nvSpPr>
          <p:spPr bwMode="auto">
            <a:xfrm>
              <a:off x="431" y="1389"/>
              <a:ext cx="1996" cy="1326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pic>
          <p:nvPicPr>
            <p:cNvPr id="10" name="Picture 13" descr="ruler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3" y="1434"/>
              <a:ext cx="1587" cy="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" name="Group 14"/>
          <p:cNvGrpSpPr>
            <a:grpSpLocks/>
          </p:cNvGrpSpPr>
          <p:nvPr/>
        </p:nvGrpSpPr>
        <p:grpSpPr bwMode="auto">
          <a:xfrm>
            <a:off x="2260417" y="3933120"/>
            <a:ext cx="2743631" cy="1516021"/>
            <a:chOff x="431" y="2659"/>
            <a:chExt cx="1996" cy="1134"/>
          </a:xfrm>
        </p:grpSpPr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431" y="3460"/>
              <a:ext cx="19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/>
                <a:t>A pair of compasses</a:t>
              </a:r>
              <a:endParaRPr lang="en-GB" altLang="en-US"/>
            </a:p>
          </p:txBody>
        </p:sp>
        <p:sp>
          <p:nvSpPr>
            <p:cNvPr id="13" name="AutoShape 16"/>
            <p:cNvSpPr>
              <a:spLocks noChangeArrowheads="1"/>
            </p:cNvSpPr>
            <p:nvPr/>
          </p:nvSpPr>
          <p:spPr bwMode="auto">
            <a:xfrm>
              <a:off x="431" y="2659"/>
              <a:ext cx="1996" cy="1134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pic>
          <p:nvPicPr>
            <p:cNvPr id="14" name="Picture 17" descr="Product Imag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0" y="2704"/>
              <a:ext cx="817" cy="8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5796136" y="3916258"/>
            <a:ext cx="2743631" cy="1516021"/>
            <a:chOff x="2971" y="2659"/>
            <a:chExt cx="1996" cy="1134"/>
          </a:xfrm>
        </p:grpSpPr>
        <p:grpSp>
          <p:nvGrpSpPr>
            <p:cNvPr id="16" name="Group 19"/>
            <p:cNvGrpSpPr>
              <a:grpSpLocks/>
            </p:cNvGrpSpPr>
            <p:nvPr/>
          </p:nvGrpSpPr>
          <p:grpSpPr bwMode="auto">
            <a:xfrm>
              <a:off x="2971" y="2659"/>
              <a:ext cx="1996" cy="1134"/>
              <a:chOff x="2971" y="2659"/>
              <a:chExt cx="1996" cy="1134"/>
            </a:xfrm>
          </p:grpSpPr>
          <p:sp>
            <p:nvSpPr>
              <p:cNvPr id="18" name="Text Box 20"/>
              <p:cNvSpPr txBox="1">
                <a:spLocks noChangeArrowheads="1"/>
              </p:cNvSpPr>
              <p:nvPr/>
            </p:nvSpPr>
            <p:spPr bwMode="auto">
              <a:xfrm>
                <a:off x="3106" y="3369"/>
                <a:ext cx="172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/>
                  <a:t>A </a:t>
                </a:r>
                <a:r>
                  <a:rPr lang="en-US" altLang="en-US" i="1"/>
                  <a:t>sharp</a:t>
                </a:r>
                <a:r>
                  <a:rPr lang="en-US" altLang="en-US"/>
                  <a:t> pencil</a:t>
                </a:r>
                <a:endParaRPr lang="en-GB" altLang="en-US"/>
              </a:p>
            </p:txBody>
          </p:sp>
          <p:sp>
            <p:nvSpPr>
              <p:cNvPr id="19" name="AutoShape 21"/>
              <p:cNvSpPr>
                <a:spLocks noChangeArrowheads="1"/>
              </p:cNvSpPr>
              <p:nvPr/>
            </p:nvSpPr>
            <p:spPr bwMode="auto">
              <a:xfrm>
                <a:off x="2971" y="2659"/>
                <a:ext cx="1996" cy="1134"/>
              </a:xfrm>
              <a:prstGeom prst="roundRect">
                <a:avLst>
                  <a:gd name="adj" fmla="val 16667"/>
                </a:avLst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graphicFrame>
          <p:nvGraphicFramePr>
            <p:cNvPr id="17" name="Object 22"/>
            <p:cNvGraphicFramePr>
              <a:graphicFrameLocks noChangeAspect="1"/>
            </p:cNvGraphicFramePr>
            <p:nvPr/>
          </p:nvGraphicFramePr>
          <p:xfrm>
            <a:off x="3470" y="2750"/>
            <a:ext cx="1043" cy="5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7" name="Image" r:id="rId6" imgW="4723810" imgH="3123810" progId="Photoshop.Image.7">
                    <p:embed/>
                  </p:oleObj>
                </mc:Choice>
                <mc:Fallback>
                  <p:oleObj name="Image" r:id="rId6" imgW="4723810" imgH="3123810" progId="Photoshop.Image.7">
                    <p:embed/>
                    <p:pic>
                      <p:nvPicPr>
                        <p:cNvPr id="11275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70" y="2750"/>
                          <a:ext cx="1043" cy="5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2503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806339" y="1048311"/>
            <a:ext cx="75840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 b="1" u="sng" dirty="0" smtClean="0">
                <a:latin typeface="Comic Sans MS" pitchFamily="66" charset="0"/>
              </a:rPr>
              <a:t>1. A </a:t>
            </a:r>
            <a:r>
              <a:rPr lang="en-GB" sz="2400" b="1" u="sng" dirty="0">
                <a:latin typeface="Comic Sans MS" pitchFamily="66" charset="0"/>
              </a:rPr>
              <a:t>fixed distance from a fixed point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5364088" y="3284984"/>
            <a:ext cx="255875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itchFamily="66" charset="0"/>
              </a:rPr>
              <a:t>We end up with a circle of radius r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1201583" y="2060848"/>
            <a:ext cx="3405621" cy="3405621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2878538" y="3727654"/>
            <a:ext cx="72008" cy="72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cxnSp>
        <p:nvCxnSpPr>
          <p:cNvPr id="22" name="Straight Arrow Connector 21"/>
          <p:cNvCxnSpPr>
            <a:stCxn id="20" idx="7"/>
            <a:endCxn id="15" idx="7"/>
          </p:cNvCxnSpPr>
          <p:nvPr/>
        </p:nvCxnSpPr>
        <p:spPr bwMode="auto">
          <a:xfrm flipV="1">
            <a:off x="2940001" y="2559590"/>
            <a:ext cx="1168461" cy="1178609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22"/>
          <p:cNvSpPr/>
          <p:nvPr/>
        </p:nvSpPr>
        <p:spPr>
          <a:xfrm>
            <a:off x="3216228" y="2915652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latin typeface="Comic Sans MS" pitchFamily="66" charset="0"/>
              </a:rPr>
              <a:t>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83431" y="1772816"/>
            <a:ext cx="35069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00B050"/>
                </a:solidFill>
                <a:latin typeface="Bahnschrift SemiBold" panose="020B0502040204020203" pitchFamily="34" charset="0"/>
              </a:rPr>
              <a:t>If  a point is at a fixed distance from a fixed point, the locus of the point can be illustrated as shown</a:t>
            </a:r>
            <a:endParaRPr lang="en-US" sz="2000" b="1" i="1" dirty="0">
              <a:solidFill>
                <a:srgbClr val="00B050"/>
              </a:solidFill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77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 animBg="1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5731608" y="2839318"/>
            <a:ext cx="259424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itchFamily="66" charset="0"/>
              </a:rPr>
              <a:t>We end up with parallel lines.</a:t>
            </a:r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5731608" y="3629377"/>
            <a:ext cx="259424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itchFamily="66" charset="0"/>
              </a:rPr>
              <a:t>But what about at the ends?</a:t>
            </a: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816986" y="1052736"/>
            <a:ext cx="75840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 b="1" u="sng" dirty="0" smtClean="0">
                <a:latin typeface="Comic Sans MS" pitchFamily="66" charset="0"/>
              </a:rPr>
              <a:t>2. A </a:t>
            </a:r>
            <a:r>
              <a:rPr lang="en-GB" sz="2400" b="1" u="sng" dirty="0">
                <a:latin typeface="Comic Sans MS" pitchFamily="66" charset="0"/>
              </a:rPr>
              <a:t>fixed distance from a fixed </a:t>
            </a:r>
            <a:r>
              <a:rPr lang="en-GB" sz="2400" b="1" u="sng" dirty="0" smtClean="0">
                <a:latin typeface="Comic Sans MS" pitchFamily="66" charset="0"/>
              </a:rPr>
              <a:t>line</a:t>
            </a:r>
            <a:endParaRPr lang="en-GB" sz="2400" b="1" u="sng" dirty="0">
              <a:latin typeface="Comic Sans MS" pitchFamily="66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1483136" y="3672334"/>
            <a:ext cx="2952328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>
            <a:off x="1483136" y="4320406"/>
            <a:ext cx="2952328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/>
          <p:nvPr/>
        </p:nvCxnSpPr>
        <p:spPr bwMode="auto">
          <a:xfrm>
            <a:off x="1483136" y="3024262"/>
            <a:ext cx="2952328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Arc 13"/>
          <p:cNvSpPr/>
          <p:nvPr/>
        </p:nvSpPr>
        <p:spPr bwMode="auto">
          <a:xfrm>
            <a:off x="3751388" y="3024262"/>
            <a:ext cx="1296144" cy="1296144"/>
          </a:xfrm>
          <a:prstGeom prst="arc">
            <a:avLst>
              <a:gd name="adj1" fmla="val 16200000"/>
              <a:gd name="adj2" fmla="val 531603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5" name="Arc 14"/>
          <p:cNvSpPr/>
          <p:nvPr/>
        </p:nvSpPr>
        <p:spPr bwMode="auto">
          <a:xfrm rot="10800000">
            <a:off x="835064" y="3024262"/>
            <a:ext cx="1296144" cy="1296144"/>
          </a:xfrm>
          <a:prstGeom prst="arc">
            <a:avLst>
              <a:gd name="adj1" fmla="val 16200000"/>
              <a:gd name="adj2" fmla="val 5316038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5536" y="1772816"/>
            <a:ext cx="82089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tx2"/>
                </a:solidFill>
              </a:rPr>
              <a:t>The locus of a points equidistant from a fixed line can be illustrated as below. This can be well represented as below</a:t>
            </a:r>
          </a:p>
        </p:txBody>
      </p:sp>
    </p:spTree>
    <p:extLst>
      <p:ext uri="{BB962C8B-B14F-4D97-AF65-F5344CB8AC3E}">
        <p14:creationId xmlns:p14="http://schemas.microsoft.com/office/powerpoint/2010/main" val="2633450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806339" y="1048311"/>
            <a:ext cx="75840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 b="1" u="sng" dirty="0" smtClean="0">
                <a:latin typeface="Comic Sans MS" pitchFamily="66" charset="0"/>
              </a:rPr>
              <a:t>3. The same distance from two fixed points</a:t>
            </a:r>
            <a:endParaRPr lang="en-GB" sz="2400" b="1" u="sng" dirty="0">
              <a:latin typeface="Comic Sans MS" pitchFamily="66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3707904" y="3212976"/>
            <a:ext cx="72008" cy="72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5518759" y="3212976"/>
            <a:ext cx="72008" cy="72008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33400" y="4816475"/>
            <a:ext cx="8229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dirty="0">
                <a:latin typeface="Comic Sans MS" pitchFamily="66" charset="0"/>
              </a:rPr>
              <a:t>Step 1	Open a pair of compasses to a distance that is slightly greater than half 	the distance between the points.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33400" y="5349875"/>
            <a:ext cx="8077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dirty="0">
                <a:latin typeface="Comic Sans MS" pitchFamily="66" charset="0"/>
              </a:rPr>
              <a:t>Step 2	From one point draw two arcs, one above the points and one below.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33400" y="5730875"/>
            <a:ext cx="8077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dirty="0">
                <a:latin typeface="Comic Sans MS" pitchFamily="66" charset="0"/>
              </a:rPr>
              <a:t>Step 3	Repeat this from the other point.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533400" y="6111875"/>
            <a:ext cx="8077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 dirty="0">
                <a:latin typeface="Comic Sans MS" pitchFamily="66" charset="0"/>
              </a:rPr>
              <a:t>Step 4	Join where the arcs cross together.</a:t>
            </a:r>
          </a:p>
        </p:txBody>
      </p:sp>
      <p:sp>
        <p:nvSpPr>
          <p:cNvPr id="11" name="Arc 10"/>
          <p:cNvSpPr/>
          <p:nvPr/>
        </p:nvSpPr>
        <p:spPr bwMode="auto">
          <a:xfrm>
            <a:off x="2267744" y="1756430"/>
            <a:ext cx="3024336" cy="3024336"/>
          </a:xfrm>
          <a:prstGeom prst="arc">
            <a:avLst>
              <a:gd name="adj1" fmla="val 16872597"/>
              <a:gd name="adj2" fmla="val 1924849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2" name="Arc 11"/>
          <p:cNvSpPr/>
          <p:nvPr/>
        </p:nvSpPr>
        <p:spPr bwMode="auto">
          <a:xfrm>
            <a:off x="2266767" y="1756430"/>
            <a:ext cx="3024336" cy="3024336"/>
          </a:xfrm>
          <a:prstGeom prst="arc">
            <a:avLst>
              <a:gd name="adj1" fmla="val 2015123"/>
              <a:gd name="adj2" fmla="val 470583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3" name="Arc 12"/>
          <p:cNvSpPr/>
          <p:nvPr/>
        </p:nvSpPr>
        <p:spPr bwMode="auto">
          <a:xfrm rot="10800000">
            <a:off x="4078599" y="1736812"/>
            <a:ext cx="3024336" cy="3024336"/>
          </a:xfrm>
          <a:prstGeom prst="arc">
            <a:avLst>
              <a:gd name="adj1" fmla="val 16662927"/>
              <a:gd name="adj2" fmla="val 1926183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4" name="Arc 13"/>
          <p:cNvSpPr/>
          <p:nvPr/>
        </p:nvSpPr>
        <p:spPr bwMode="auto">
          <a:xfrm rot="10800000">
            <a:off x="4077622" y="1736812"/>
            <a:ext cx="3024336" cy="3024336"/>
          </a:xfrm>
          <a:prstGeom prst="arc">
            <a:avLst>
              <a:gd name="adj1" fmla="val 2015123"/>
              <a:gd name="adj2" fmla="val 470583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cxnSp>
        <p:nvCxnSpPr>
          <p:cNvPr id="16" name="Straight Connector 15"/>
          <p:cNvCxnSpPr>
            <a:endCxn id="7" idx="0"/>
          </p:cNvCxnSpPr>
          <p:nvPr/>
        </p:nvCxnSpPr>
        <p:spPr bwMode="auto">
          <a:xfrm>
            <a:off x="4648200" y="1736812"/>
            <a:ext cx="0" cy="307966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26186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83568" y="2276872"/>
            <a:ext cx="8280920" cy="417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GB" alt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An army of ants work very hard all day long.</a:t>
            </a:r>
          </a:p>
          <a:p>
            <a:pPr>
              <a:spcBef>
                <a:spcPts val="600"/>
              </a:spcBef>
            </a:pPr>
            <a:r>
              <a:rPr lang="en-GB" alt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They do everything their boss tells them, all the time.</a:t>
            </a:r>
          </a:p>
          <a:p>
            <a:pPr>
              <a:spcBef>
                <a:spcPts val="600"/>
              </a:spcBef>
            </a:pPr>
            <a:r>
              <a:rPr lang="en-GB" alt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Every now and then he barks a random order at them just because he can.</a:t>
            </a:r>
          </a:p>
          <a:p>
            <a:pPr>
              <a:spcBef>
                <a:spcPts val="600"/>
              </a:spcBef>
            </a:pPr>
            <a:r>
              <a:rPr lang="en-GB" alt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If the ants hear the boss’ order, they must obey</a:t>
            </a:r>
          </a:p>
          <a:p>
            <a:pPr>
              <a:spcBef>
                <a:spcPts val="600"/>
              </a:spcBef>
            </a:pPr>
            <a:r>
              <a:rPr lang="en-GB" alt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The boss’ voice travels exactly </a:t>
            </a:r>
            <a:r>
              <a:rPr lang="en-GB" altLang="en-US" sz="2400" b="1" u="sng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1metre</a:t>
            </a:r>
            <a:r>
              <a:rPr lang="en-GB" alt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 from where he stands</a:t>
            </a:r>
          </a:p>
          <a:p>
            <a:pPr>
              <a:spcBef>
                <a:spcPts val="600"/>
              </a:spcBef>
            </a:pPr>
            <a:r>
              <a:rPr lang="en-GB" alt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Where are the ants safe to stand to avoid hearing the boss’ voice</a:t>
            </a:r>
            <a:r>
              <a:rPr lang="en-GB" alt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?</a:t>
            </a:r>
            <a:endParaRPr lang="en-GB" altLang="en-US" sz="2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339752" y="1340768"/>
            <a:ext cx="4392488" cy="584775"/>
          </a:xfrm>
          <a:prstGeom prst="rect">
            <a:avLst/>
          </a:prstGeom>
          <a:noFill/>
          <a:ln w="38100">
            <a:solidFill>
              <a:srgbClr val="9842B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3200">
                <a:solidFill>
                  <a:schemeClr val="accent2"/>
                </a:solidFill>
              </a:rPr>
              <a:t>A story about Ants…</a:t>
            </a:r>
          </a:p>
        </p:txBody>
      </p:sp>
      <p:sp>
        <p:nvSpPr>
          <p:cNvPr id="4" name="Rectangle 3"/>
          <p:cNvSpPr/>
          <p:nvPr/>
        </p:nvSpPr>
        <p:spPr>
          <a:xfrm>
            <a:off x="2723838" y="188641"/>
            <a:ext cx="2352218" cy="461665"/>
          </a:xfrm>
          <a:prstGeom prst="rect">
            <a:avLst/>
          </a:prstGeom>
          <a:solidFill>
            <a:srgbClr val="ECDAF1"/>
          </a:solidFill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 smtClean="0">
                <a:latin typeface="Comic Sans MS" pitchFamily="66" charset="0"/>
              </a:rPr>
              <a:t>STARTER</a:t>
            </a:r>
            <a:endParaRPr lang="en-GB" sz="2400" b="1" u="sng" dirty="0">
              <a:latin typeface="Comic Sans MS" pitchFamily="66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BY: KIPKIRUI TOWETT.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76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j021529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900" y="2541588"/>
            <a:ext cx="590550" cy="935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j023317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988" y="709613"/>
            <a:ext cx="749300" cy="1084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j023317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900" y="2865438"/>
            <a:ext cx="80645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j021529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54788" y="5821363"/>
            <a:ext cx="590550" cy="935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j021529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60838" y="422275"/>
            <a:ext cx="590550" cy="93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j021529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4063" y="1139825"/>
            <a:ext cx="590550" cy="93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j021529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400" y="422275"/>
            <a:ext cx="590550" cy="93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7" name="Picture 15" descr="j021529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925" y="2663825"/>
            <a:ext cx="590550" cy="93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16" descr="j021529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6213" y="4683125"/>
            <a:ext cx="590550" cy="93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9" name="Picture 17" descr="j023317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888" y="4168775"/>
            <a:ext cx="80645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0" name="Picture 18" descr="j023317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8" y="3559175"/>
            <a:ext cx="80645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1" name="Picture 19" descr="j023317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8225" y="3965575"/>
            <a:ext cx="80645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2" name="Picture 20" descr="j023317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34300" y="3965575"/>
            <a:ext cx="80645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3" name="Picture 21" descr="j023317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8" y="1080914"/>
            <a:ext cx="80645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4" name="Picture 22" descr="j023317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34986" y="2303463"/>
            <a:ext cx="80645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5" name="Picture 23" descr="j023317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49475" y="3559175"/>
            <a:ext cx="80645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6" name="Picture 24" descr="j023317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388" y="1457325"/>
            <a:ext cx="749300" cy="1084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7" name="Picture 25" descr="j023317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5" y="1250950"/>
            <a:ext cx="749300" cy="1084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8" name="Picture 26" descr="j023317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92688" y="3598863"/>
            <a:ext cx="749300" cy="1084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9" name="Picture 27" descr="j023317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675" y="5618163"/>
            <a:ext cx="749300" cy="1084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1" name="Picture 29" descr="j023317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89775" y="2439988"/>
            <a:ext cx="819150" cy="1185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2" name="Picture 30" descr="j023317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850" y="4737100"/>
            <a:ext cx="749300" cy="1084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3" name="Picture 31" descr="j023317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308225" y="1457325"/>
            <a:ext cx="749300" cy="1084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04" name="Oval 32"/>
          <p:cNvSpPr>
            <a:spLocks noChangeArrowheads="1"/>
          </p:cNvSpPr>
          <p:nvPr/>
        </p:nvSpPr>
        <p:spPr bwMode="auto">
          <a:xfrm>
            <a:off x="4572000" y="3182938"/>
            <a:ext cx="179388" cy="176212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6" name="Oval 34"/>
          <p:cNvSpPr>
            <a:spLocks noChangeArrowheads="1"/>
          </p:cNvSpPr>
          <p:nvPr/>
        </p:nvSpPr>
        <p:spPr bwMode="auto">
          <a:xfrm>
            <a:off x="1789113" y="635000"/>
            <a:ext cx="5675312" cy="53848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BY: KIPKIRUI TOWETT.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232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6" dur="1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1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1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26" dur="1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1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1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36" dur="1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7" dur="1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8" dur="1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1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46" dur="1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7" dur="1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1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56" dur="1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7" dur="1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8" dur="1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1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6" dur="1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7" dur="1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8" dur="1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1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76" dur="1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7" dur="1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8" dur="1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1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86" dur="1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7" dur="1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8" dur="1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1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96" dur="1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7" dur="1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8" dur="1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1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06" dur="1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7" dur="1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8" dur="1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1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16" dur="1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7" dur="1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8" dur="1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1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26" dur="1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7" dur="1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8" dur="1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1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36" dur="1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7" dur="1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8" dur="1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9" dur="1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46" dur="1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7" dur="1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8" dur="1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1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56" dur="1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7" dur="1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8" dur="1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1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66" dur="1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7" dur="1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8" dur="1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1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76" dur="1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7" dur="1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8" dur="1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1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8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86" dur="1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7" dur="1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8" dur="1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" dur="1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96" dur="1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7" dur="1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8" dur="1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" dur="1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0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206" dur="1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7" dur="1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8" dur="1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9" dur="1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216" dur="1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7" dur="1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8" dur="1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9" dur="1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226" dur="1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7" dur="1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8" dur="1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9" dur="1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6" presetID="26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 nodeType="clickPar">
                      <p:stCondLst>
                        <p:cond delay="indefinite"/>
                      </p:stCondLst>
                      <p:childTnLst>
                        <p:par>
                          <p:cTn id="2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4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81481E-6 L -2.77778E-7 -0.18519 " pathEditMode="relative" rAng="0" ptsTypes="AA">
                                      <p:cBhvr>
                                        <p:cTn id="255" dur="2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259"/>
                                    </p:animMotion>
                                  </p:childTnLst>
                                </p:cTn>
                              </p:par>
                              <p:par>
                                <p:cTn id="256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81481E-6 L -0.07274 0.11297 " pathEditMode="relative" rAng="0" ptsTypes="AA">
                                      <p:cBhvr>
                                        <p:cTn id="257" dur="2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46" y="5648"/>
                                    </p:animMotion>
                                  </p:childTnLst>
                                </p:cTn>
                              </p:par>
                              <p:par>
                                <p:cTn id="258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7.40741E-7 L -0.1401 0.13472 " pathEditMode="relative" rAng="0" ptsTypes="AA">
                                      <p:cBhvr>
                                        <p:cTn id="259" dur="2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14" y="6736"/>
                                    </p:animMotion>
                                  </p:childTnLst>
                                </p:cTn>
                              </p:par>
                              <p:par>
                                <p:cTn id="26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81481E-6 L -0.10451 -0.03936 " pathEditMode="relative" rAng="0" ptsTypes="AA">
                                      <p:cBhvr>
                                        <p:cTn id="261" dur="2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26" y="-1968"/>
                                    </p:animMotion>
                                  </p:childTnLst>
                                </p:cTn>
                              </p:par>
                              <p:par>
                                <p:cTn id="26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1.48148E-6 L 0.07362 0.06597 " pathEditMode="relative" rAng="0" ptsTypes="AA">
                                      <p:cBhvr>
                                        <p:cTn id="263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81" y="3287"/>
                                    </p:animMotion>
                                  </p:childTnLst>
                                </p:cTn>
                              </p:par>
                              <p:par>
                                <p:cTn id="26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81481E-6 L 0.04809 -4.81481E-6 " pathEditMode="relative" rAng="0" ptsTypes="AA">
                                      <p:cBhvr>
                                        <p:cTn id="265" dur="2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6" y="0"/>
                                    </p:animMotion>
                                  </p:childTnLst>
                                </p:cTn>
                              </p:par>
                              <p:par>
                                <p:cTn id="26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81481E-6 L 3.33333E-6 0.2074 " pathEditMode="relative" rAng="0" ptsTypes="AA">
                                      <p:cBhvr>
                                        <p:cTn id="267" dur="2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370"/>
                                    </p:animMotion>
                                  </p:childTnLst>
                                </p:cTn>
                              </p:par>
                              <p:par>
                                <p:cTn id="26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7037E-7 L -0.03941 0.13148 " pathEditMode="relative" ptsTypes="AA">
                                      <p:cBhvr>
                                        <p:cTn id="269" dur="2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07407E-6 L 0.1717 0.09027 " pathEditMode="relative" rAng="0" ptsTypes="AA">
                                      <p:cBhvr>
                                        <p:cTn id="271" dur="2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76" y="4514"/>
                                    </p:animMotion>
                                  </p:childTnLst>
                                </p:cTn>
                              </p:par>
                              <p:par>
                                <p:cTn id="27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07407E-6 L 0.13281 0.0199 " pathEditMode="relative" rAng="0" ptsTypes="AA">
                                      <p:cBhvr>
                                        <p:cTn id="273" dur="2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32" y="995"/>
                                    </p:animMotion>
                                  </p:childTnLst>
                                </p:cTn>
                              </p:par>
                              <p:par>
                                <p:cTn id="27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48148E-6 L -0.05452 -0.01319 " pathEditMode="relative" rAng="0" ptsTypes="AA">
                                      <p:cBhvr>
                                        <p:cTn id="275" dur="20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6" y="-671"/>
                                    </p:animMotion>
                                  </p:childTnLst>
                                </p:cTn>
                              </p:par>
                              <p:par>
                                <p:cTn id="27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85185E-6 L 0.22136 0.02616 " pathEditMode="relative" rAng="0" ptsTypes="AA">
                                      <p:cBhvr>
                                        <p:cTn id="277" dur="2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59" y="1296"/>
                                    </p:animMotion>
                                  </p:childTnLst>
                                </p:cTn>
                              </p:par>
                              <p:par>
                                <p:cTn id="27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6 L 0.04097 0.2375 " pathEditMode="relative" rAng="0" ptsTypes="AA">
                                      <p:cBhvr>
                                        <p:cTn id="279" dur="20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9" y="11875"/>
                                    </p:animMotion>
                                  </p:childTnLst>
                                </p:cTn>
                              </p:par>
                              <p:par>
                                <p:cTn id="28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2.59259E-6 L -0.18855 -0.06968 " pathEditMode="relative" rAng="0" ptsTypes="AA">
                                      <p:cBhvr>
                                        <p:cTn id="281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27" y="-3495"/>
                                    </p:animMotion>
                                  </p:childTnLst>
                                </p:cTn>
                              </p:par>
                              <p:par>
                                <p:cTn id="28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85185E-6 L -0.05902 -0.13959 " pathEditMode="relative" rAng="0" ptsTypes="AA">
                                      <p:cBhvr>
                                        <p:cTn id="283" dur="2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1" y="-6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 nodeType="clickPar">
                      <p:stCondLst>
                        <p:cond delay="indefinite"/>
                      </p:stCondLst>
                      <p:childTnLst>
                        <p:par>
                          <p:cTn id="2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6" presetID="2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5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1" dur="500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500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5" dur="500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500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9" dur="500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500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3" dur="500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500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7" dur="500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500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1" dur="500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500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5" dur="500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500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9" dur="500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500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3" dur="500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500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7" dur="500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500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1" dur="500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500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5" dur="50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50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9" dur="500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500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3" dur="500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500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7" dur="500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500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1" dur="500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500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5" dur="5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5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9" dur="500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500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3" dur="500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4" dur="500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7" dur="500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500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1" dur="500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500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5" dur="500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6" dur="500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4572000" y="3182938"/>
            <a:ext cx="179388" cy="176212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Oval 5"/>
          <p:cNvSpPr>
            <a:spLocks noChangeArrowheads="1"/>
          </p:cNvSpPr>
          <p:nvPr/>
        </p:nvSpPr>
        <p:spPr bwMode="auto">
          <a:xfrm>
            <a:off x="1789113" y="635000"/>
            <a:ext cx="5675312" cy="53848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>
            <a:off x="1698625" y="2968625"/>
            <a:ext cx="179388" cy="176213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1152525" y="2740025"/>
            <a:ext cx="636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p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835525" y="3062288"/>
            <a:ext cx="636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q</a:t>
            </a:r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1878013" y="3030538"/>
            <a:ext cx="2693987" cy="2968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951163" y="2687638"/>
            <a:ext cx="636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BY: </a:t>
            </a:r>
            <a:r>
              <a:rPr lang="en-GB" dirty="0" smtClean="0">
                <a:latin typeface="Freestyle Script" panose="030804020302050B0404" pitchFamily="66" charset="0"/>
              </a:rPr>
              <a:t>KIPKIRUI TOWETT.</a:t>
            </a:r>
            <a:endParaRPr lang="en-GB" dirty="0">
              <a:latin typeface="Freestyle Script" panose="0308040203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82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5.55112E-17 C 0.01527 -0.21458 0.1658 -0.37245 0.33593 -0.35046 C 0.5059 -0.32917 0.63229 -0.13611 0.61701 0.07824 C 0.60156 0.29352 0.45052 0.45 0.28038 0.42847 C 0.11041 0.40694 -0.01493 0.21528 3.05556E-6 5.55112E-17 Z " pathEditMode="relative" rAng="-5072239" ptsTypes="fffff">
                                      <p:cBhvr>
                                        <p:cTn id="24" dur="5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851" y="3889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0.00023 C 0.02223 -0.22523 0.19671 -0.38218 0.38976 -0.34884 C 0.58282 -0.31528 0.72205 -0.10347 0.7 0.12199 C 0.67761 0.34838 0.50243 0.50463 0.30955 0.47107 C 0.1165 0.43704 -0.02204 0.22616 -0.00034 0.00023 Z " pathEditMode="relative" rAng="-4950196" ptsTypes="fffff">
                                      <p:cBhvr>
                                        <p:cTn id="26" dur="5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17" y="60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" grpId="0"/>
      <p:bldP spid="7178" grpId="1"/>
      <p:bldP spid="7181" grpId="0"/>
      <p:bldP spid="718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323528" y="2420888"/>
            <a:ext cx="8712968" cy="464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GB" alt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The boss is not happy now that the ants have worked out how to avoid doing his orders, so he hires in another boss to help him</a:t>
            </a:r>
          </a:p>
          <a:p>
            <a:pPr>
              <a:spcBef>
                <a:spcPts val="600"/>
              </a:spcBef>
            </a:pPr>
            <a:r>
              <a:rPr lang="en-GB" alt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He also invests in two Megaphones so both bosses can be heard anywhere </a:t>
            </a:r>
          </a:p>
          <a:p>
            <a:pPr>
              <a:spcBef>
                <a:spcPts val="600"/>
              </a:spcBef>
            </a:pPr>
            <a:r>
              <a:rPr lang="en-GB" alt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Each ant must follow the orders of whatever boss they are standing closest to.</a:t>
            </a:r>
          </a:p>
          <a:p>
            <a:pPr>
              <a:spcBef>
                <a:spcPts val="600"/>
              </a:spcBef>
            </a:pPr>
            <a:r>
              <a:rPr lang="en-GB" alt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Now the ants only way of avoiding work is to be exactly the same distance away from each boss</a:t>
            </a:r>
          </a:p>
          <a:p>
            <a:pPr>
              <a:spcBef>
                <a:spcPts val="600"/>
              </a:spcBef>
            </a:pPr>
            <a:r>
              <a:rPr lang="en-GB" alt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So now where should the ants stand?</a:t>
            </a:r>
          </a:p>
          <a:p>
            <a:pPr>
              <a:spcBef>
                <a:spcPct val="50000"/>
              </a:spcBef>
            </a:pPr>
            <a:endParaRPr lang="en-GB" altLang="en-US" sz="2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547664" y="1196752"/>
            <a:ext cx="5970588" cy="61753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3200">
                <a:solidFill>
                  <a:schemeClr val="accent2"/>
                </a:solidFill>
              </a:rPr>
              <a:t>Lets go back to our ants…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BY: KIPKIRUI TOWETT.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226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j021529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900" y="2541588"/>
            <a:ext cx="590550" cy="935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j023317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988" y="709613"/>
            <a:ext cx="749300" cy="1084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j023317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900" y="2865438"/>
            <a:ext cx="80645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j021529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54788" y="5821363"/>
            <a:ext cx="590550" cy="935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j021529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60838" y="422275"/>
            <a:ext cx="590550" cy="93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j021529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4063" y="1139825"/>
            <a:ext cx="590550" cy="93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j021529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656" y="1849439"/>
            <a:ext cx="590550" cy="935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9" name="Picture 9" descr="j021529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938" y="2652713"/>
            <a:ext cx="590550" cy="935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j021529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6213" y="4683125"/>
            <a:ext cx="590550" cy="93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1" name="Picture 11" descr="j023317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888" y="4168775"/>
            <a:ext cx="80645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j023317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8" y="3521075"/>
            <a:ext cx="80645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3" name="Picture 13" descr="j023317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8225" y="3965575"/>
            <a:ext cx="80645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4" name="Picture 14" descr="j023317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34300" y="3965575"/>
            <a:ext cx="80645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5" name="Picture 15" descr="j023317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8" y="1706166"/>
            <a:ext cx="80645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6" name="Picture 16" descr="j023317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65950" y="792882"/>
            <a:ext cx="80645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7" name="Picture 17" descr="j023317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49475" y="3559175"/>
            <a:ext cx="80645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8" name="Picture 18" descr="j023317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388" y="1457325"/>
            <a:ext cx="749300" cy="1084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9" name="Picture 19" descr="j023317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0" y="1355725"/>
            <a:ext cx="749300" cy="1084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40" name="Picture 20" descr="j023317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92688" y="3598863"/>
            <a:ext cx="749300" cy="1084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41" name="Picture 21" descr="j023317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675" y="5618163"/>
            <a:ext cx="749300" cy="1084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42" name="Picture 22" descr="j023317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8065" y="1292840"/>
            <a:ext cx="749300" cy="1084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43" name="Picture 23" descr="j023317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91450" y="2541588"/>
            <a:ext cx="749300" cy="1084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44" name="Picture 24" descr="j023317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275" y="4886325"/>
            <a:ext cx="749300" cy="1084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45" name="Picture 25" descr="j023317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03400" y="1860550"/>
            <a:ext cx="749300" cy="1084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46" name="Oval 26"/>
          <p:cNvSpPr>
            <a:spLocks noChangeArrowheads="1"/>
          </p:cNvSpPr>
          <p:nvPr/>
        </p:nvSpPr>
        <p:spPr bwMode="auto">
          <a:xfrm>
            <a:off x="2757488" y="3006725"/>
            <a:ext cx="179387" cy="176213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7" name="Oval 27"/>
          <p:cNvSpPr>
            <a:spLocks noChangeArrowheads="1"/>
          </p:cNvSpPr>
          <p:nvPr/>
        </p:nvSpPr>
        <p:spPr bwMode="auto">
          <a:xfrm>
            <a:off x="7027863" y="2982913"/>
            <a:ext cx="179387" cy="176212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9" name="Line 29"/>
          <p:cNvSpPr>
            <a:spLocks noChangeShapeType="1"/>
          </p:cNvSpPr>
          <p:nvPr/>
        </p:nvSpPr>
        <p:spPr bwMode="auto">
          <a:xfrm>
            <a:off x="4941888" y="233363"/>
            <a:ext cx="0" cy="62563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BY: KIPKIRUI TOWETT.</a:t>
            </a:r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254793" y="986771"/>
            <a:ext cx="42870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 Narrow" panose="020B0606020202030204" pitchFamily="34" charset="0"/>
              </a:rPr>
              <a:t>And the only option they had was to align themselves in this order</a:t>
            </a:r>
            <a:endParaRPr lang="en-US" sz="20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035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6" dur="1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1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1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26" dur="1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1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1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36" dur="1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7" dur="1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8" dur="1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1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46" dur="1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7" dur="1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1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56" dur="1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7" dur="1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8" dur="1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1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6" dur="1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7" dur="1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8" dur="1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1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76" dur="1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7" dur="1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8" dur="1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1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86" dur="1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7" dur="1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8" dur="1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1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96" dur="1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7" dur="1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8" dur="1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1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06" dur="1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7" dur="1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8" dur="1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1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16" dur="1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7" dur="1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8" dur="1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1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26" dur="1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7" dur="1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8" dur="1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1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36" dur="1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7" dur="1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8" dur="1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9" dur="1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46" dur="1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7" dur="1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8" dur="1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1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56" dur="1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7" dur="1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8" dur="1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1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66" dur="1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7" dur="1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8" dur="1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1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7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76" dur="1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7" dur="1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8" dur="1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1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8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86" dur="1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7" dur="1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8" dur="1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" dur="1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9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96" dur="1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7" dur="1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8" dur="1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" dur="1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0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206" dur="1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7" dur="1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8" dur="1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9" dur="1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216" dur="1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7" dur="1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8" dur="1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9" dur="1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226" dur="1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7" dur="1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8" dur="1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9" dur="1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236" dur="1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7" dur="1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8" dur="1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1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4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6" presetID="2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0" presetID="23" presetClass="entr" presetSubtype="16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 nodeType="clickPar">
                      <p:stCondLst>
                        <p:cond delay="indefinite"/>
                      </p:stCondLst>
                      <p:childTnLst>
                        <p:par>
                          <p:cTn id="2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2.59259E-6 L 0.15591 2.59259E-6 " pathEditMode="relative" rAng="0" ptsTypes="AA">
                                      <p:cBhvr>
                                        <p:cTn id="257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95" y="0"/>
                                    </p:animMotion>
                                  </p:childTnLst>
                                </p:cTn>
                              </p:par>
                              <p:par>
                                <p:cTn id="25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11111E-6 L -0.02952 1.11111E-6 " pathEditMode="relative" ptsTypes="AA">
                                      <p:cBhvr>
                                        <p:cTn id="259" dur="2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22222E-6 L 0.12639 0.05254 " pathEditMode="relative" ptsTypes="AA">
                                      <p:cBhvr>
                                        <p:cTn id="261" dur="2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44444E-6 L 0.0224 -0.03935 " pathEditMode="relative" ptsTypes="AA">
                                      <p:cBhvr>
                                        <p:cTn id="263" dur="20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236 -0.01875 L -0.19166 -0.01875 " pathEditMode="relative" ptsTypes="AA">
                                      <p:cBhvr>
                                        <p:cTn id="265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33333E-6 L -0.16389 0.04977 " pathEditMode="relative" ptsTypes="AA">
                                      <p:cBhvr>
                                        <p:cTn id="267" dur="2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9.62963E-6 L -0.30521 0.09884 " pathEditMode="relative" ptsTypes="AA">
                                      <p:cBhvr>
                                        <p:cTn id="269" dur="2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96296E-6 L -0.33559 0.05046 " pathEditMode="relative" rAng="0" ptsTypes="AA">
                                      <p:cBhvr>
                                        <p:cTn id="271" dur="20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88" y="2523"/>
                                    </p:animMotion>
                                  </p:childTnLst>
                                </p:cTn>
                              </p:par>
                              <p:par>
                                <p:cTn id="27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114 0.00023 L -0.23559 -0.11782 " pathEditMode="relative" ptsTypes="AA">
                                      <p:cBhvr>
                                        <p:cTn id="273" dur="2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1.11111E-6 L -0.09496 -0.0919 " pathEditMode="relative" ptsTypes="AA">
                                      <p:cBhvr>
                                        <p:cTn id="275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96296E-6 L -0.22292 -0.05 " pathEditMode="relative" ptsTypes="AA">
                                      <p:cBhvr>
                                        <p:cTn id="277" dur="2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503 0.04259 L -0.40521 0.13449 " pathEditMode="relative" ptsTypes="AA">
                                      <p:cBhvr>
                                        <p:cTn id="279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236 -0.0581 L -0.19166 -0.11505 " pathEditMode="relative" ptsTypes="AA">
                                      <p:cBhvr>
                                        <p:cTn id="281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59259E-6 L 0.19532 -0.21968 " pathEditMode="relative" ptsTypes="AA">
                                      <p:cBhvr>
                                        <p:cTn id="283" dur="20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386 0.0081 L 0.36702 -0.09074 " pathEditMode="relative" ptsTypes="AA">
                                      <p:cBhvr>
                                        <p:cTn id="285" dur="2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7.77778E-6 L 0.45122 0.13587 " pathEditMode="relative" ptsTypes="AA">
                                      <p:cBhvr>
                                        <p:cTn id="287" dur="2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7037E-7 L 0.37396 0.08981 " pathEditMode="relative" ptsTypes="AA">
                                      <p:cBhvr>
                                        <p:cTn id="289" dur="2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7 L 0.45122 0.10834 " pathEditMode="relative" ptsTypes="AA">
                                      <p:cBhvr>
                                        <p:cTn id="291" dur="2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472 0.01968 L -0.4276 -0.20671 " pathEditMode="relative" ptsTypes="AA">
                                      <p:cBhvr>
                                        <p:cTn id="293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386 -0.0382 L 0.35243 -0.29051 " pathEditMode="relative" ptsTypes="AA">
                                      <p:cBhvr>
                                        <p:cTn id="295" dur="2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07407E-6 L 0.24132 -0.20301 " pathEditMode="relative" rAng="0" ptsTypes="AA">
                                      <p:cBhvr>
                                        <p:cTn id="297" dur="2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66" y="-10162"/>
                                    </p:animMotion>
                                  </p:childTnLst>
                                </p:cTn>
                              </p:par>
                              <p:par>
                                <p:cTn id="29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545 -0.05023 L -0.17535 -0.31736 " pathEditMode="relative" ptsTypes="AA">
                                      <p:cBhvr>
                                        <p:cTn id="299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48148E-6 L 0.29393 -1.48148E-6 " pathEditMode="relative" rAng="0" ptsTypes="AA">
                                      <p:cBhvr>
                                        <p:cTn id="301" dur="20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87" y="0"/>
                                    </p:animMotion>
                                  </p:childTnLst>
                                </p:cTn>
                              </p:par>
                              <p:par>
                                <p:cTn id="30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07407E-6 L 0.25434 -0.07963 " pathEditMode="relative" ptsTypes="AA">
                                      <p:cBhvr>
                                        <p:cTn id="303" dur="2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44444E-6 2.59259E-6 L 0.17032 0.27338 " pathEditMode="relative" ptsTypes="AA">
                                      <p:cBhvr>
                                        <p:cTn id="305" dur="20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 nodeType="clickPar">
                      <p:stCondLst>
                        <p:cond delay="indefinite"/>
                      </p:stCondLst>
                      <p:childTnLst>
                        <p:par>
                          <p:cTn id="3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8" presetID="2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9" dur="500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500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3" dur="500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500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7" dur="500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500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1" dur="500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500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5" dur="500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500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9" dur="500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500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3" dur="500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500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7" dur="5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5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1" dur="500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500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5" dur="500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500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9" dur="500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500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3" dur="500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4" dur="500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7" dur="500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500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1" dur="500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500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5" dur="500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500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9" dur="50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50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3" dur="500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500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7" dur="500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500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1" dur="500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500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5" dur="500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500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9" dur="500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0" dur="500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3" dur="500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4" dur="500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7" dur="50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50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1" dur="50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50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2757488" y="3006725"/>
            <a:ext cx="179387" cy="176213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Oval 5"/>
          <p:cNvSpPr>
            <a:spLocks noChangeArrowheads="1"/>
          </p:cNvSpPr>
          <p:nvPr/>
        </p:nvSpPr>
        <p:spPr bwMode="auto">
          <a:xfrm>
            <a:off x="7027863" y="2982913"/>
            <a:ext cx="179387" cy="176212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4941888" y="233363"/>
            <a:ext cx="0" cy="62563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Oval 8"/>
          <p:cNvSpPr>
            <a:spLocks noChangeArrowheads="1"/>
          </p:cNvSpPr>
          <p:nvPr/>
        </p:nvSpPr>
        <p:spPr bwMode="auto">
          <a:xfrm>
            <a:off x="4851400" y="4419600"/>
            <a:ext cx="179388" cy="176213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505325" y="4271963"/>
            <a:ext cx="636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p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438400" y="3182938"/>
            <a:ext cx="636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7027863" y="3182938"/>
            <a:ext cx="636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BY: KIPKIRUI TOWETT.</a:t>
            </a:r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539552" y="1340768"/>
            <a:ext cx="4202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latin typeface="Arial Rounded MT Bold" panose="020F0704030504030204" pitchFamily="34" charset="0"/>
              </a:rPr>
              <a:t>This line represent points equidistant from the two points A and B</a:t>
            </a:r>
            <a:endParaRPr lang="en-US" sz="2000" b="1" i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533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07407E-6 L 2.22222E-6 -0.56412 " pathEditMode="relative" rAng="0" ptsTypes="AA">
                                      <p:cBhvr>
                                        <p:cTn id="16" dur="5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21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11022E-16 L -5.55556E-7 -0.56319 " pathEditMode="relative" rAng="0" ptsTypes="AA">
                                      <p:cBhvr>
                                        <p:cTn id="18" dur="5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/>
      <p:bldP spid="8201" grpId="1"/>
      <p:bldP spid="8202" grpId="0"/>
      <p:bldP spid="820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9"/>
          <p:cNvSpPr txBox="1">
            <a:spLocks noChangeArrowheads="1"/>
          </p:cNvSpPr>
          <p:nvPr/>
        </p:nvSpPr>
        <p:spPr bwMode="auto">
          <a:xfrm>
            <a:off x="2274765" y="2387649"/>
            <a:ext cx="654463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dirty="0">
                <a:latin typeface="Comic Sans MS" pitchFamily="66" charset="0"/>
              </a:rPr>
              <a:t>A Locus is the path you would follow if you were given </a:t>
            </a:r>
            <a:r>
              <a:rPr lang="en-GB" sz="2000" b="1" dirty="0">
                <a:latin typeface="Comic Sans MS" pitchFamily="66" charset="0"/>
              </a:rPr>
              <a:t>certain instructions</a:t>
            </a:r>
            <a:r>
              <a:rPr lang="en-GB" sz="2000" dirty="0">
                <a:latin typeface="Comic Sans MS" pitchFamily="66" charset="0"/>
              </a:rPr>
              <a:t>.</a:t>
            </a:r>
          </a:p>
        </p:txBody>
      </p:sp>
      <p:sp>
        <p:nvSpPr>
          <p:cNvPr id="3" name="Text Box 30"/>
          <p:cNvSpPr txBox="1">
            <a:spLocks noChangeArrowheads="1"/>
          </p:cNvSpPr>
          <p:nvPr/>
        </p:nvSpPr>
        <p:spPr bwMode="auto">
          <a:xfrm>
            <a:off x="2274765" y="1778049"/>
            <a:ext cx="654463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dirty="0" smtClean="0">
                <a:latin typeface="Comic Sans MS" pitchFamily="66" charset="0"/>
              </a:rPr>
              <a:t>“</a:t>
            </a:r>
            <a:r>
              <a:rPr lang="en-GB" sz="2000" b="1" dirty="0">
                <a:latin typeface="Comic Sans MS" pitchFamily="66" charset="0"/>
              </a:rPr>
              <a:t>Loci</a:t>
            </a:r>
            <a:r>
              <a:rPr lang="en-GB" sz="2000" dirty="0">
                <a:latin typeface="Comic Sans MS" pitchFamily="66" charset="0"/>
              </a:rPr>
              <a:t>” is the </a:t>
            </a:r>
            <a:r>
              <a:rPr lang="en-GB" sz="2000" u="sng" dirty="0">
                <a:latin typeface="Comic Sans MS" pitchFamily="66" charset="0"/>
              </a:rPr>
              <a:t>plural</a:t>
            </a:r>
            <a:r>
              <a:rPr lang="en-GB" sz="2000" dirty="0">
                <a:latin typeface="Comic Sans MS" pitchFamily="66" charset="0"/>
              </a:rPr>
              <a:t> of “</a:t>
            </a:r>
            <a:r>
              <a:rPr lang="en-GB" sz="2000" b="1" dirty="0">
                <a:latin typeface="Comic Sans MS" pitchFamily="66" charset="0"/>
              </a:rPr>
              <a:t>Locus</a:t>
            </a:r>
            <a:r>
              <a:rPr lang="en-GB" sz="2000" dirty="0">
                <a:latin typeface="Comic Sans MS" pitchFamily="66" charset="0"/>
              </a:rPr>
              <a:t>”.</a:t>
            </a:r>
          </a:p>
        </p:txBody>
      </p:sp>
      <p:sp>
        <p:nvSpPr>
          <p:cNvPr id="4" name="Text Box 31"/>
          <p:cNvSpPr txBox="1">
            <a:spLocks noChangeArrowheads="1"/>
          </p:cNvSpPr>
          <p:nvPr/>
        </p:nvSpPr>
        <p:spPr bwMode="auto">
          <a:xfrm>
            <a:off x="2267744" y="3225849"/>
            <a:ext cx="655272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 dirty="0" err="1" smtClean="0">
                <a:latin typeface="Comic Sans MS" pitchFamily="66" charset="0"/>
              </a:rPr>
              <a:t>Eg</a:t>
            </a:r>
            <a:r>
              <a:rPr lang="en-GB" sz="2000" dirty="0" smtClean="0">
                <a:latin typeface="Comic Sans MS" pitchFamily="66" charset="0"/>
              </a:rPr>
              <a:t>. You </a:t>
            </a:r>
            <a:r>
              <a:rPr lang="en-GB" sz="2000" dirty="0">
                <a:latin typeface="Comic Sans MS" pitchFamily="66" charset="0"/>
              </a:rPr>
              <a:t>must walk so that you are always 5 metres inside the fence surrounding the school fields. Where must you walk?</a:t>
            </a:r>
          </a:p>
        </p:txBody>
      </p:sp>
      <p:sp>
        <p:nvSpPr>
          <p:cNvPr id="5" name="Text Box 32"/>
          <p:cNvSpPr txBox="1">
            <a:spLocks noChangeArrowheads="1"/>
          </p:cNvSpPr>
          <p:nvPr/>
        </p:nvSpPr>
        <p:spPr bwMode="auto">
          <a:xfrm>
            <a:off x="2267744" y="4437112"/>
            <a:ext cx="655272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 dirty="0" err="1" smtClean="0">
                <a:latin typeface="Comic Sans MS" pitchFamily="66" charset="0"/>
              </a:rPr>
              <a:t>Eg</a:t>
            </a:r>
            <a:r>
              <a:rPr lang="en-GB" sz="2000" dirty="0" smtClean="0">
                <a:latin typeface="Comic Sans MS" pitchFamily="66" charset="0"/>
              </a:rPr>
              <a:t>. A </a:t>
            </a:r>
            <a:r>
              <a:rPr lang="en-GB" sz="2000" dirty="0">
                <a:latin typeface="Comic Sans MS" pitchFamily="66" charset="0"/>
              </a:rPr>
              <a:t>goat is tethered to a rope that is 4 metres long. Show the region the goat can reach.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55640" y="1049512"/>
            <a:ext cx="4565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>
                <a:latin typeface="Comic Sans MS" pitchFamily="66" charset="0"/>
              </a:rPr>
              <a:t>Loci</a:t>
            </a:r>
            <a:endParaRPr lang="en-GB" sz="2400" b="1" u="sng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173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364369" y="2046684"/>
            <a:ext cx="3276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dirty="0">
                <a:latin typeface="Comic Sans MS" pitchFamily="66" charset="0"/>
              </a:rPr>
              <a:t>There are </a:t>
            </a:r>
            <a:r>
              <a:rPr lang="en-GB" sz="2000" u="sng" dirty="0">
                <a:latin typeface="Comic Sans MS" pitchFamily="66" charset="0"/>
              </a:rPr>
              <a:t>only</a:t>
            </a:r>
            <a:r>
              <a:rPr lang="en-GB" sz="2000" dirty="0">
                <a:latin typeface="Comic Sans MS" pitchFamily="66" charset="0"/>
              </a:rPr>
              <a:t> FOUR loci.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339754" y="2446734"/>
            <a:ext cx="643423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 dirty="0" smtClean="0">
                <a:latin typeface="Comic Sans MS" pitchFamily="66" charset="0"/>
              </a:rPr>
              <a:t>(1)A </a:t>
            </a:r>
            <a:r>
              <a:rPr lang="en-GB" sz="2000" b="1" dirty="0">
                <a:latin typeface="Comic Sans MS" pitchFamily="66" charset="0"/>
              </a:rPr>
              <a:t>fixed distance from a fixed point.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339754" y="2938998"/>
            <a:ext cx="643423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 dirty="0">
                <a:latin typeface="Comic Sans MS" pitchFamily="66" charset="0"/>
              </a:rPr>
              <a:t>(</a:t>
            </a:r>
            <a:r>
              <a:rPr lang="en-GB" sz="2000" b="1" dirty="0" smtClean="0">
                <a:latin typeface="Comic Sans MS" pitchFamily="66" charset="0"/>
              </a:rPr>
              <a:t>2)A </a:t>
            </a:r>
            <a:r>
              <a:rPr lang="en-GB" sz="2000" b="1" dirty="0">
                <a:latin typeface="Comic Sans MS" pitchFamily="66" charset="0"/>
              </a:rPr>
              <a:t>fixed distance from a fixed line.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339752" y="4103952"/>
            <a:ext cx="643423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AutoNum type="arabicParenBoth" startAt="4"/>
            </a:pPr>
            <a:r>
              <a:rPr lang="en-GB" sz="2000" b="1" dirty="0" smtClean="0">
                <a:latin typeface="Comic Sans MS" pitchFamily="66" charset="0"/>
              </a:rPr>
              <a:t>The </a:t>
            </a:r>
            <a:r>
              <a:rPr lang="en-GB" sz="2000" b="1" dirty="0">
                <a:latin typeface="Comic Sans MS" pitchFamily="66" charset="0"/>
              </a:rPr>
              <a:t>same </a:t>
            </a:r>
            <a:r>
              <a:rPr lang="en-GB" sz="2000" b="1" dirty="0" smtClean="0">
                <a:latin typeface="Comic Sans MS" pitchFamily="66" charset="0"/>
              </a:rPr>
              <a:t>distance </a:t>
            </a:r>
            <a:r>
              <a:rPr lang="en-GB" sz="2000" b="1" dirty="0">
                <a:latin typeface="Comic Sans MS" pitchFamily="66" charset="0"/>
              </a:rPr>
              <a:t>from two fixed lines</a:t>
            </a:r>
            <a:r>
              <a:rPr lang="en-GB" sz="2000" b="1" dirty="0" smtClean="0">
                <a:latin typeface="Comic Sans MS" pitchFamily="66" charset="0"/>
              </a:rPr>
              <a:t>.</a:t>
            </a:r>
          </a:p>
          <a:p>
            <a:pPr eaLnBrk="1" hangingPunct="1"/>
            <a:r>
              <a:rPr lang="en-GB" sz="2000" b="1" dirty="0">
                <a:latin typeface="Comic Sans MS" pitchFamily="66" charset="0"/>
              </a:rPr>
              <a:t> </a:t>
            </a:r>
            <a:r>
              <a:rPr lang="en-GB" sz="2000" b="1" dirty="0" smtClean="0">
                <a:latin typeface="Comic Sans MS" pitchFamily="66" charset="0"/>
              </a:rPr>
              <a:t>    (Angle bisector)</a:t>
            </a:r>
            <a:endParaRPr lang="en-GB" sz="2000" b="1" dirty="0">
              <a:latin typeface="Comic Sans MS" pitchFamily="66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483768" y="5045174"/>
            <a:ext cx="4648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dirty="0">
                <a:latin typeface="Comic Sans MS" pitchFamily="66" charset="0"/>
              </a:rPr>
              <a:t>Lets look at the four loci individually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339752" y="3384208"/>
            <a:ext cx="828092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 dirty="0">
                <a:latin typeface="Comic Sans MS" pitchFamily="66" charset="0"/>
              </a:rPr>
              <a:t>(</a:t>
            </a:r>
            <a:r>
              <a:rPr lang="en-GB" sz="2000" b="1" dirty="0" smtClean="0">
                <a:latin typeface="Comic Sans MS" pitchFamily="66" charset="0"/>
              </a:rPr>
              <a:t>3)The </a:t>
            </a:r>
            <a:r>
              <a:rPr lang="en-GB" sz="2000" b="1" dirty="0">
                <a:latin typeface="Comic Sans MS" pitchFamily="66" charset="0"/>
              </a:rPr>
              <a:t>same distance from two fixed points</a:t>
            </a:r>
            <a:r>
              <a:rPr lang="en-GB" sz="2000" b="1" dirty="0" smtClean="0">
                <a:latin typeface="Comic Sans MS" pitchFamily="66" charset="0"/>
              </a:rPr>
              <a:t>.</a:t>
            </a:r>
            <a:br>
              <a:rPr lang="en-GB" sz="2000" b="1" dirty="0" smtClean="0">
                <a:latin typeface="Comic Sans MS" pitchFamily="66" charset="0"/>
              </a:rPr>
            </a:br>
            <a:r>
              <a:rPr lang="en-GB" sz="2000" b="1" dirty="0">
                <a:latin typeface="Comic Sans MS" pitchFamily="66" charset="0"/>
              </a:rPr>
              <a:t>    </a:t>
            </a:r>
            <a:r>
              <a:rPr lang="en-GB" sz="2000" b="1" dirty="0" smtClean="0">
                <a:latin typeface="Comic Sans MS" pitchFamily="66" charset="0"/>
              </a:rPr>
              <a:t>(Perpendicular </a:t>
            </a:r>
            <a:r>
              <a:rPr lang="en-GB" sz="2000" b="1" dirty="0">
                <a:latin typeface="Comic Sans MS" pitchFamily="66" charset="0"/>
              </a:rPr>
              <a:t>bisector)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02757" y="1184969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>
                <a:latin typeface="Comic Sans MS" pitchFamily="66" charset="0"/>
              </a:rPr>
              <a:t>Loci</a:t>
            </a:r>
            <a:endParaRPr lang="en-GB" sz="2400" b="1" u="sng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004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DGL best buys TDS</Template>
  <TotalTime>1679</TotalTime>
  <Words>500</Words>
  <Application>Microsoft Office PowerPoint</Application>
  <PresentationFormat>On-screen Show (4:3)</PresentationFormat>
  <Paragraphs>65</Paragraphs>
  <Slides>12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9" baseType="lpstr">
      <vt:lpstr>Microsoft YaHei</vt:lpstr>
      <vt:lpstr>Arial</vt:lpstr>
      <vt:lpstr>Arial Narrow</vt:lpstr>
      <vt:lpstr>Arial Rounded MT Bold</vt:lpstr>
      <vt:lpstr>Bahnschrift SemiBold</vt:lpstr>
      <vt:lpstr>Calibri</vt:lpstr>
      <vt:lpstr>Calibri Light</vt:lpstr>
      <vt:lpstr>Comic Sans MS</vt:lpstr>
      <vt:lpstr>Freestyle Script</vt:lpstr>
      <vt:lpstr>Times New Roman</vt:lpstr>
      <vt:lpstr>Wingdings</vt:lpstr>
      <vt:lpstr>Custom Design</vt:lpstr>
      <vt:lpstr>3_Custom Design</vt:lpstr>
      <vt:lpstr>2_Custom Design</vt:lpstr>
      <vt:lpstr>Office Theme</vt:lpstr>
      <vt:lpstr>1_Custom Design</vt:lpstr>
      <vt:lpstr>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Kipkirui Towett</cp:lastModifiedBy>
  <cp:revision>74</cp:revision>
  <dcterms:created xsi:type="dcterms:W3CDTF">2014-05-13T13:38:23Z</dcterms:created>
  <dcterms:modified xsi:type="dcterms:W3CDTF">2019-05-01T06:26:13Z</dcterms:modified>
</cp:coreProperties>
</file>